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6" r:id="rId19"/>
    <p:sldId id="274" r:id="rId20"/>
    <p:sldId id="275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8D2"/>
    <a:srgbClr val="FDDD19"/>
    <a:srgbClr val="1C6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DBBA3-7EAB-6AD5-B532-B31585B3D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E56260-88B7-AC18-F883-3F81F52D2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B55B42D-8B20-1C1C-0C03-14F6C8F9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2C8D475-8B01-4A04-025A-94A375FF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575FEBA-CB23-7940-296C-0376A011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681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88580-AF57-FC23-74AA-651E8539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A72C3BB-69AA-D3FE-D1EC-3355EE0D6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D174631-9BE9-4FBC-0ABA-057A76CB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67029A9-CDCB-B810-1B63-6C7433CB7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B6D6CE8-3C02-6D96-99DF-CF8CD401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572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E114D3-2DC3-0C9E-C1BF-41CBE4498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D585187-AC6B-66B1-73B5-12FE066BF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50B7FAD-9000-DAD5-D245-C9BBB9CA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F4C74D7-A12B-A88E-8CAD-AB62ECBA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0218793-7410-3559-E3BE-F680C990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812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810328-976A-AB4A-121F-55427A9D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BC64950-0B03-EA4A-4014-548A237B6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BE34B3A-E57B-BABF-48E3-7A524072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F268400-4D60-8341-238C-D2E2CB18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C23F2CE-0F26-9855-B19F-EE358BD3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0036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3CB80-B889-F3CB-921A-C8D43187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2F02759-6EFB-D837-11DE-D8680035D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01664B0-25A9-0837-6C1B-611E4D31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8DAB946-D0B2-96CB-AEE0-3D989AC24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B694D28-2B7C-93FD-6155-CAC2B954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975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BA5B61-AABD-9450-F872-5B91906F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AEB94BA-19A5-B19F-75B2-8344309B9E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4D82B10-1149-4CC2-C86B-5F465A343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7C7F5F1-9E8B-9D8E-CC43-9AF7E496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42CF45E-794F-0F70-4D49-9E3A18168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55DF3E7-12C3-1D14-49E2-04DA8CC2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433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21124-A634-20B8-40BF-9301A4E9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5C14B50-4BEA-365F-D83C-EF2F629CC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AD2A313-E3FC-CF3C-7E85-E8C5E5C31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E2745DAA-7711-13E7-2FF1-4D180AF83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18D5FECE-8EA2-0E2A-72D1-D50CD49DF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AD1C7B2-388C-BB8F-E008-E0FC5796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4915095-416A-987F-D81F-ECAC1BCB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3787F5E-7E95-2E62-0B73-58E5BFD5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692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D0735-E9FA-7FBD-208F-28EE97BE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D853A75-096A-B509-75EB-7C8AD893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539781B-8BF6-06CC-50D5-CE090DAE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E7E4AAA5-1E19-DC75-01D8-FBE4FCE0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605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F0FA2FF8-92BE-88FD-3C63-DCAE2EEE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504C6BFD-CF03-F69F-5F59-9709DA19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0E4B633-0E05-D270-BC0D-46605719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551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513AB-340E-2423-EE7F-DD0A0A55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B922D1C-ED7F-CF68-2994-2F822945E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594C5B0-0A63-C013-2E74-15EBAD128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55B3DD6-A4FF-A4E4-B035-A44F5326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660ABDA-070C-39A4-3D8E-71F59BFE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0DBDE4E-1A10-2C36-68C9-EDA7B2041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41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8630E-437F-D4EF-AB65-67C1242DF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18C9775-F561-9B7F-1C90-3CD9EE737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F918E8F-5DA5-B782-6125-9048BE39A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42B4A68-50C7-28AA-C41E-B23E4D668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C9209CD-D852-7CB9-96E5-3A301F16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E876723-F181-00BA-5C4C-84E9E91D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013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AB9BF90-2C0E-8CFB-F9C3-69369198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F08EE4B-A21B-B3B2-03E3-5550930C6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DF58AFF-7305-DF66-02DB-82AE3E565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15160-0F6F-C040-8FB3-FF663B427CAB}" type="datetimeFigureOut">
              <a:rPr lang="pt-PT" smtClean="0"/>
              <a:t>11/10/22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6976309-1911-E9FF-BCB3-4ABDE144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98214F9-E8A2-9F74-16E5-FD27B7114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F451-21E4-5446-89FF-3BE5D7A2C9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409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848A06-82F2-6926-72BD-3729C598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91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593B78-29C5-BC70-BF35-9E6D66AE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0B323AA-5F0E-0610-876A-945EA4BBE60A}"/>
              </a:ext>
            </a:extLst>
          </p:cNvPr>
          <p:cNvSpPr txBox="1"/>
          <p:nvPr/>
        </p:nvSpPr>
        <p:spPr>
          <a:xfrm>
            <a:off x="172994" y="370703"/>
            <a:ext cx="407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3RS DA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SUSTENTABILIDADE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4E5A9F-3E97-905D-E900-F3CF4C0DF58D}"/>
              </a:ext>
            </a:extLst>
          </p:cNvPr>
          <p:cNvSpPr txBox="1"/>
          <p:nvPr/>
        </p:nvSpPr>
        <p:spPr>
          <a:xfrm>
            <a:off x="854137" y="4995298"/>
            <a:ext cx="32644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5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REDUZIR</a:t>
            </a:r>
            <a:endParaRPr lang="pt-PT" sz="4500" dirty="0">
              <a:solidFill>
                <a:srgbClr val="3298D2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ABD9D9-4A71-C5BB-21EF-642493A2FE55}"/>
              </a:ext>
            </a:extLst>
          </p:cNvPr>
          <p:cNvSpPr txBox="1"/>
          <p:nvPr/>
        </p:nvSpPr>
        <p:spPr>
          <a:xfrm>
            <a:off x="4463792" y="3855927"/>
            <a:ext cx="32644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5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REUTILIZAR</a:t>
            </a:r>
            <a:endParaRPr lang="pt-PT" sz="4500" dirty="0">
              <a:solidFill>
                <a:srgbClr val="3298D2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5FB2FD-608B-FF2B-8F97-E168F1158C0C}"/>
              </a:ext>
            </a:extLst>
          </p:cNvPr>
          <p:cNvSpPr txBox="1"/>
          <p:nvPr/>
        </p:nvSpPr>
        <p:spPr>
          <a:xfrm>
            <a:off x="7929838" y="4995298"/>
            <a:ext cx="32644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5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RECICLAR</a:t>
            </a:r>
            <a:endParaRPr lang="pt-PT" sz="4500" dirty="0">
              <a:solidFill>
                <a:srgbClr val="329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8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44805D-79C8-2882-1999-ED32988F1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" y="-1"/>
            <a:ext cx="12186361" cy="686117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BDF2439-7FBB-C357-65CE-1A58985C819B}"/>
              </a:ext>
            </a:extLst>
          </p:cNvPr>
          <p:cNvSpPr txBox="1"/>
          <p:nvPr/>
        </p:nvSpPr>
        <p:spPr>
          <a:xfrm>
            <a:off x="217714" y="43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REDUZIR</a:t>
            </a:r>
            <a:endParaRPr lang="pt-P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AA091F-E4DA-5F06-3521-C6F10EC72946}"/>
              </a:ext>
            </a:extLst>
          </p:cNvPr>
          <p:cNvSpPr txBox="1"/>
          <p:nvPr/>
        </p:nvSpPr>
        <p:spPr>
          <a:xfrm>
            <a:off x="855422" y="1657012"/>
            <a:ext cx="32644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5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PARA</a:t>
            </a:r>
            <a:endParaRPr lang="pt-PT" sz="45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B09A08B-79DC-09E4-0466-888049B2590B}"/>
              </a:ext>
            </a:extLst>
          </p:cNvPr>
          <p:cNvSpPr txBox="1"/>
          <p:nvPr/>
        </p:nvSpPr>
        <p:spPr>
          <a:xfrm>
            <a:off x="6525790" y="801523"/>
            <a:ext cx="32644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5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PENSA</a:t>
            </a:r>
            <a:endParaRPr lang="pt-PT" sz="4500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45DD0EE-028F-80FA-CE88-82D90D62EF47}"/>
              </a:ext>
            </a:extLst>
          </p:cNvPr>
          <p:cNvSpPr txBox="1"/>
          <p:nvPr/>
        </p:nvSpPr>
        <p:spPr>
          <a:xfrm>
            <a:off x="10151822" y="3841412"/>
            <a:ext cx="32644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5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AGE</a:t>
            </a:r>
            <a:endParaRPr lang="pt-PT" sz="4500" dirty="0">
              <a:solidFill>
                <a:srgbClr val="FDDD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1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0E7A1D4-ABE7-FF56-872F-42E384157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7F08C03-0654-67E8-5258-F8BCC1ADCF3E}"/>
              </a:ext>
            </a:extLst>
          </p:cNvPr>
          <p:cNvSpPr txBox="1"/>
          <p:nvPr/>
        </p:nvSpPr>
        <p:spPr>
          <a:xfrm>
            <a:off x="217714" y="43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REUTILIZAR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22779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7546A99-72F8-2000-4D40-6088D6932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0C3B9E-9B7B-CA57-E75C-DC796E94B21E}"/>
              </a:ext>
            </a:extLst>
          </p:cNvPr>
          <p:cNvSpPr txBox="1"/>
          <p:nvPr/>
        </p:nvSpPr>
        <p:spPr>
          <a:xfrm>
            <a:off x="217714" y="43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ATIVIDADE</a:t>
            </a:r>
            <a:r>
              <a:rPr lang="pt-PT" sz="18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 TRANSFORMIUM DESCARTAVLE</a:t>
            </a:r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3EA16E-939A-32A4-BB40-3C4FA419CD2D}"/>
              </a:ext>
            </a:extLst>
          </p:cNvPr>
          <p:cNvSpPr txBox="1"/>
          <p:nvPr/>
        </p:nvSpPr>
        <p:spPr>
          <a:xfrm>
            <a:off x="5219429" y="1233714"/>
            <a:ext cx="5024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JOGO </a:t>
            </a:r>
            <a:r>
              <a:rPr lang="pt-PT" sz="4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TRANSFORMIUM</a:t>
            </a:r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    </a:t>
            </a:r>
            <a:r>
              <a:rPr lang="pt-PT" sz="4000" b="1" dirty="0">
                <a:solidFill>
                  <a:srgbClr val="1C6593"/>
                </a:solidFill>
                <a:cs typeface="Futura Condensed ExtraBold" panose="020B0602020204020303" pitchFamily="34" charset="-79"/>
              </a:rPr>
              <a:t>DESCARTAVLE</a:t>
            </a:r>
            <a:endParaRPr lang="pt-PT" sz="4000" dirty="0">
              <a:solidFill>
                <a:srgbClr val="1C6593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A0214F-F504-EF5D-BACC-7FFFC9D76FDE}"/>
              </a:ext>
            </a:extLst>
          </p:cNvPr>
          <p:cNvSpPr txBox="1"/>
          <p:nvPr/>
        </p:nvSpPr>
        <p:spPr>
          <a:xfrm>
            <a:off x="5219429" y="361873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GRITEM “ </a:t>
            </a:r>
            <a:r>
              <a:rPr lang="pt-PT" sz="4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TRANSFORMIUM</a:t>
            </a:r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    </a:t>
            </a:r>
            <a:r>
              <a:rPr lang="pt-PT" sz="4000" b="1" dirty="0">
                <a:solidFill>
                  <a:srgbClr val="1C6593"/>
                </a:solidFill>
                <a:cs typeface="Futura Condensed ExtraBold" panose="020B0602020204020303" pitchFamily="34" charset="-79"/>
              </a:rPr>
              <a:t>DESCARTAVLE</a:t>
            </a:r>
            <a:r>
              <a:rPr lang="pt-PT" sz="4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”</a:t>
            </a:r>
            <a:r>
              <a:rPr lang="pt-PT" sz="4000" b="1" dirty="0">
                <a:solidFill>
                  <a:srgbClr val="1C6593"/>
                </a:solidFill>
                <a:cs typeface="Futura Condensed ExtraBold" panose="020B0602020204020303" pitchFamily="34" charset="-79"/>
              </a:rPr>
              <a:t> </a:t>
            </a:r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E VEJAM A MAGIA ACONTECER...</a:t>
            </a:r>
            <a:endParaRPr lang="pt-P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92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FBBB3E-EE79-48CD-3B1F-BDEFA06D4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2C55B6E-5A65-6884-DC40-746D2A6D30F2}"/>
              </a:ext>
            </a:extLst>
          </p:cNvPr>
          <p:cNvSpPr txBox="1"/>
          <p:nvPr/>
        </p:nvSpPr>
        <p:spPr>
          <a:xfrm>
            <a:off x="217714" y="43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ATIVIDADE</a:t>
            </a:r>
            <a:r>
              <a:rPr lang="pt-PT" sz="18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 TRANSFORMIUM DESCARTAVLE</a:t>
            </a:r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7887580-8FC3-2DFE-C5DD-4B9489E86B73}"/>
              </a:ext>
            </a:extLst>
          </p:cNvPr>
          <p:cNvSpPr txBox="1"/>
          <p:nvPr/>
        </p:nvSpPr>
        <p:spPr>
          <a:xfrm>
            <a:off x="932579" y="1610724"/>
            <a:ext cx="3725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DESCARTÁVEIS</a:t>
            </a:r>
            <a:endParaRPr lang="pt-PT" sz="4000" dirty="0">
              <a:solidFill>
                <a:srgbClr val="329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2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BDA6981-6E6F-6FA5-C03F-D496A1368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8DF40D8-576A-28F3-69FF-FAEDC0BBF5F2}"/>
              </a:ext>
            </a:extLst>
          </p:cNvPr>
          <p:cNvSpPr txBox="1"/>
          <p:nvPr/>
        </p:nvSpPr>
        <p:spPr>
          <a:xfrm>
            <a:off x="217714" y="43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ATIVIDADE</a:t>
            </a:r>
            <a:r>
              <a:rPr lang="pt-PT" sz="18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 TRANSFORMIUM DESCARTAVLE</a:t>
            </a:r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65E90A-BEE4-D807-32E7-E3F442552107}"/>
              </a:ext>
            </a:extLst>
          </p:cNvPr>
          <p:cNvSpPr txBox="1"/>
          <p:nvPr/>
        </p:nvSpPr>
        <p:spPr>
          <a:xfrm>
            <a:off x="932578" y="1610724"/>
            <a:ext cx="58265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SOLUÇÕES REUTILIZÁVEIS</a:t>
            </a:r>
            <a:endParaRPr lang="pt-PT" sz="4000" dirty="0">
              <a:solidFill>
                <a:srgbClr val="329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04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0707BA-59EB-D622-7C46-893D3AC51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" y="-1"/>
            <a:ext cx="12186361" cy="686117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CC1BEE3-44EE-5583-E094-0EFEB59A2E69}"/>
              </a:ext>
            </a:extLst>
          </p:cNvPr>
          <p:cNvSpPr txBox="1"/>
          <p:nvPr/>
        </p:nvSpPr>
        <p:spPr>
          <a:xfrm>
            <a:off x="217714" y="432191"/>
            <a:ext cx="1265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RECICLAR</a:t>
            </a:r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1A87317-7671-AE51-9F80-504A87ADA597}"/>
              </a:ext>
            </a:extLst>
          </p:cNvPr>
          <p:cNvSpPr txBox="1"/>
          <p:nvPr/>
        </p:nvSpPr>
        <p:spPr>
          <a:xfrm>
            <a:off x="850262" y="1338876"/>
            <a:ext cx="6839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ACHAS QUE SABES </a:t>
            </a:r>
            <a:r>
              <a:rPr lang="pt-PT" sz="4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RECICLAR</a:t>
            </a:r>
            <a:r>
              <a:rPr lang="pt-PT" sz="4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?</a:t>
            </a:r>
            <a:endParaRPr lang="pt-PT" sz="4000" dirty="0">
              <a:solidFill>
                <a:srgbClr val="329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44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1405D6D-6DEA-640F-DD82-268A61B44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0C3B9E-9B7B-CA57-E75C-DC796E94B21E}"/>
              </a:ext>
            </a:extLst>
          </p:cNvPr>
          <p:cNvSpPr txBox="1"/>
          <p:nvPr/>
        </p:nvSpPr>
        <p:spPr>
          <a:xfrm>
            <a:off x="217714" y="43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ATIVIDADE</a:t>
            </a:r>
            <a:r>
              <a:rPr lang="pt-PT" sz="18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 TRANSFORMIUM RECICLAVLE</a:t>
            </a:r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3EA16E-939A-32A4-BB40-3C4FA419CD2D}"/>
              </a:ext>
            </a:extLst>
          </p:cNvPr>
          <p:cNvSpPr txBox="1"/>
          <p:nvPr/>
        </p:nvSpPr>
        <p:spPr>
          <a:xfrm>
            <a:off x="5219429" y="1233714"/>
            <a:ext cx="5024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JOGO </a:t>
            </a:r>
            <a:r>
              <a:rPr lang="pt-PT" sz="4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TRANSFORMIUM</a:t>
            </a:r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    </a:t>
            </a:r>
            <a:r>
              <a:rPr lang="pt-PT" sz="4000" b="1" dirty="0">
                <a:solidFill>
                  <a:srgbClr val="1C6593"/>
                </a:solidFill>
                <a:cs typeface="Futura Condensed ExtraBold" panose="020B0602020204020303" pitchFamily="34" charset="-79"/>
              </a:rPr>
              <a:t>RECICLAVLE</a:t>
            </a:r>
            <a:endParaRPr lang="pt-PT" sz="4000" dirty="0">
              <a:solidFill>
                <a:srgbClr val="1C6593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A0214F-F504-EF5D-BACC-7FFFC9D76FDE}"/>
              </a:ext>
            </a:extLst>
          </p:cNvPr>
          <p:cNvSpPr txBox="1"/>
          <p:nvPr/>
        </p:nvSpPr>
        <p:spPr>
          <a:xfrm>
            <a:off x="5219429" y="361873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GRITEM “ </a:t>
            </a:r>
            <a:r>
              <a:rPr lang="pt-PT" sz="4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TRANSFORMIUM</a:t>
            </a:r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    </a:t>
            </a:r>
            <a:r>
              <a:rPr lang="pt-PT" sz="4000" b="1" dirty="0">
                <a:solidFill>
                  <a:srgbClr val="1C6593"/>
                </a:solidFill>
                <a:cs typeface="Futura Condensed ExtraBold" panose="020B0602020204020303" pitchFamily="34" charset="-79"/>
              </a:rPr>
              <a:t>RECICLAVLE</a:t>
            </a:r>
            <a:r>
              <a:rPr lang="pt-PT" sz="4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”</a:t>
            </a:r>
            <a:r>
              <a:rPr lang="pt-PT" sz="4000" b="1" dirty="0">
                <a:solidFill>
                  <a:srgbClr val="1C6593"/>
                </a:solidFill>
                <a:cs typeface="Futura Condensed ExtraBold" panose="020B0602020204020303" pitchFamily="34" charset="-79"/>
              </a:rPr>
              <a:t> </a:t>
            </a:r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E VEJAM A MAGIA ACONTECER...</a:t>
            </a:r>
            <a:endParaRPr lang="pt-P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77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A8939EE-86A0-248D-69F6-D488BA41F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06A0ADE-F9B2-2901-481B-0A3486C8360B}"/>
              </a:ext>
            </a:extLst>
          </p:cNvPr>
          <p:cNvSpPr txBox="1"/>
          <p:nvPr/>
        </p:nvSpPr>
        <p:spPr>
          <a:xfrm>
            <a:off x="217714" y="43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ATIVIDADE</a:t>
            </a:r>
            <a:r>
              <a:rPr lang="pt-PT" sz="18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 TRANSFORMIUM RECICLAVLE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42520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ECBBC70-75FF-35CF-C59F-821DCA05E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594FB91-0E31-F2BC-794D-9DF3979604B4}"/>
              </a:ext>
            </a:extLst>
          </p:cNvPr>
          <p:cNvSpPr txBox="1"/>
          <p:nvPr/>
        </p:nvSpPr>
        <p:spPr>
          <a:xfrm>
            <a:off x="217714" y="43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ATIVIDADE</a:t>
            </a:r>
            <a:r>
              <a:rPr lang="pt-PT" sz="18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 TRANSFORMIUM RECICLAVLE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81470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5F84D16-BEF2-8E70-9FD4-6D4A7CC43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4C012ED-22DD-5FF5-8E0A-49CA8EA36C35}"/>
              </a:ext>
            </a:extLst>
          </p:cNvPr>
          <p:cNvSpPr txBox="1"/>
          <p:nvPr/>
        </p:nvSpPr>
        <p:spPr>
          <a:xfrm>
            <a:off x="172994" y="443273"/>
            <a:ext cx="244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VÍDEO</a:t>
            </a:r>
            <a:r>
              <a:rPr lang="pt-PT" sz="2000" b="1" dirty="0">
                <a:cs typeface="Futura Condensed ExtraBold" panose="020B0602020204020303" pitchFamily="34" charset="-79"/>
              </a:rPr>
              <a:t> </a:t>
            </a:r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2788412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946702-58E0-2316-87B6-47D7B51AD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07443C8-B249-D1D7-B272-B4F7FEA4F053}"/>
              </a:ext>
            </a:extLst>
          </p:cNvPr>
          <p:cNvSpPr txBox="1"/>
          <p:nvPr/>
        </p:nvSpPr>
        <p:spPr>
          <a:xfrm>
            <a:off x="5022369" y="1889903"/>
            <a:ext cx="716716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ESCREVE TODAS AS SOLUÇÕES </a:t>
            </a:r>
            <a:r>
              <a:rPr lang="pt-PT" sz="55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AOS </a:t>
            </a:r>
            <a:r>
              <a:rPr lang="pt-PT" sz="55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DESCARTÁVEIS </a:t>
            </a:r>
            <a:r>
              <a:rPr lang="pt-PT" sz="55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COM</a:t>
            </a:r>
            <a:r>
              <a:rPr lang="pt-PT" sz="55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 </a:t>
            </a:r>
            <a:r>
              <a:rPr lang="pt-PT" sz="55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BASE NOS 3RS</a:t>
            </a:r>
            <a:endParaRPr lang="pt-PT" sz="5500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440793E-5888-4BF9-123B-881364FE3D9B}"/>
              </a:ext>
            </a:extLst>
          </p:cNvPr>
          <p:cNvSpPr txBox="1"/>
          <p:nvPr/>
        </p:nvSpPr>
        <p:spPr>
          <a:xfrm>
            <a:off x="172994" y="370703"/>
            <a:ext cx="4300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PACTO DA TURMA –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2.º PARTE</a:t>
            </a:r>
            <a:endParaRPr lang="pt-PT" sz="2000" b="1" dirty="0">
              <a:solidFill>
                <a:srgbClr val="3298D2"/>
              </a:solidFill>
              <a:cs typeface="Futura Condensed ExtraBold" panose="020B0602020204020303" pitchFamily="34" charset="-79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B1A9C82-DE77-2B42-29A0-879275CD51B0}"/>
              </a:ext>
            </a:extLst>
          </p:cNvPr>
          <p:cNvSpPr txBox="1"/>
          <p:nvPr/>
        </p:nvSpPr>
        <p:spPr>
          <a:xfrm>
            <a:off x="8016445" y="4572681"/>
            <a:ext cx="3129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2 MINUTOS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3695296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13E38C4-34F6-82CF-4A99-E8229BBAD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" y="-1"/>
            <a:ext cx="12186361" cy="686117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DAD17D8-F151-38F3-05D3-C6D24DE0A0BE}"/>
              </a:ext>
            </a:extLst>
          </p:cNvPr>
          <p:cNvSpPr txBox="1"/>
          <p:nvPr/>
        </p:nvSpPr>
        <p:spPr>
          <a:xfrm>
            <a:off x="172993" y="414245"/>
            <a:ext cx="5240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ATIVIDADE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CELEBRA COM OS REUTILIZÁVEIS</a:t>
            </a:r>
            <a:endParaRPr lang="pt-PT" sz="2000" b="1" dirty="0">
              <a:solidFill>
                <a:srgbClr val="3298D2"/>
              </a:solidFill>
              <a:cs typeface="Futura Condensed ExtraBold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71918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F1F9A57-B564-94F6-339C-96E3A6B1B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57844A9-FC8F-AE8A-D963-AB54E687A9C8}"/>
              </a:ext>
            </a:extLst>
          </p:cNvPr>
          <p:cNvSpPr txBox="1"/>
          <p:nvPr/>
        </p:nvSpPr>
        <p:spPr>
          <a:xfrm>
            <a:off x="71394" y="385217"/>
            <a:ext cx="522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ATIVIDADE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CELEBRA COM OS REUTILIZÁVEIS</a:t>
            </a:r>
            <a:endParaRPr lang="pt-PT" sz="2000" b="1" dirty="0">
              <a:solidFill>
                <a:srgbClr val="3298D2"/>
              </a:solidFill>
              <a:cs typeface="Futura Condensed ExtraBold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43138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40D5CC-C5D6-4942-68D8-308C2A4F0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2450A50-74A2-3504-44A2-AC52CE852571}"/>
              </a:ext>
            </a:extLst>
          </p:cNvPr>
          <p:cNvSpPr txBox="1"/>
          <p:nvPr/>
        </p:nvSpPr>
        <p:spPr>
          <a:xfrm>
            <a:off x="2631990" y="2382559"/>
            <a:ext cx="862501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3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NÃO PRECISAMOS DE MUDAR DE MATERIAIS</a:t>
            </a:r>
          </a:p>
          <a:p>
            <a:pPr algn="ctr"/>
            <a:r>
              <a:rPr lang="pt-PT" sz="5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PRECISAMOS DE </a:t>
            </a:r>
            <a:r>
              <a:rPr lang="pt-PT" sz="5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MUDAR</a:t>
            </a:r>
            <a:r>
              <a:rPr lang="pt-PT" sz="5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 COMPORTAMENTOS!</a:t>
            </a:r>
            <a:endParaRPr lang="pt-PT" sz="5000" dirty="0">
              <a:solidFill>
                <a:srgbClr val="329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90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70A18B4-ABE9-375D-202C-E46CD8819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77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90A2482-7F34-992F-9279-4B1DFB2A5738}"/>
              </a:ext>
            </a:extLst>
          </p:cNvPr>
          <p:cNvSpPr txBox="1"/>
          <p:nvPr/>
        </p:nvSpPr>
        <p:spPr>
          <a:xfrm>
            <a:off x="172993" y="370703"/>
            <a:ext cx="496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O PACTO PORTUGUÊS PARA OS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PLÁSTICOS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F80620-2E3B-8536-806E-D3361F8891B3}"/>
              </a:ext>
            </a:extLst>
          </p:cNvPr>
          <p:cNvSpPr txBox="1"/>
          <p:nvPr/>
        </p:nvSpPr>
        <p:spPr>
          <a:xfrm>
            <a:off x="840772" y="3905810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ELIMINAR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AB48804-D8B6-789E-7856-DCB943F613CD}"/>
              </a:ext>
            </a:extLst>
          </p:cNvPr>
          <p:cNvSpPr txBox="1"/>
          <p:nvPr/>
        </p:nvSpPr>
        <p:spPr>
          <a:xfrm>
            <a:off x="3508803" y="3905810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REUTILIZAR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BAADB2D-B708-8104-243A-E13D80DAFA62}"/>
              </a:ext>
            </a:extLst>
          </p:cNvPr>
          <p:cNvSpPr txBox="1"/>
          <p:nvPr/>
        </p:nvSpPr>
        <p:spPr>
          <a:xfrm>
            <a:off x="6516385" y="3905810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RECICLAR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A932552-1548-18ED-695A-539B54F64C40}"/>
              </a:ext>
            </a:extLst>
          </p:cNvPr>
          <p:cNvSpPr txBox="1"/>
          <p:nvPr/>
        </p:nvSpPr>
        <p:spPr>
          <a:xfrm>
            <a:off x="8949637" y="3905810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INCORPORAR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6F1BF5C-19CC-C65E-603F-1DA12E4BDBF3}"/>
              </a:ext>
            </a:extLst>
          </p:cNvPr>
          <p:cNvSpPr txBox="1"/>
          <p:nvPr/>
        </p:nvSpPr>
        <p:spPr>
          <a:xfrm>
            <a:off x="339553" y="4459808"/>
            <a:ext cx="266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0" dirty="0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Eliminar os </a:t>
            </a:r>
            <a:r>
              <a:rPr lang="pt-PT" sz="1400" b="0" dirty="0" err="1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plásticos</a:t>
            </a:r>
            <a:r>
              <a:rPr lang="pt-PT" sz="1400" b="0" dirty="0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 </a:t>
            </a:r>
            <a:r>
              <a:rPr lang="pt-PT" sz="1400" b="0" dirty="0" err="1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descartáveis</a:t>
            </a:r>
            <a:r>
              <a:rPr lang="pt-PT" sz="1400" b="0" dirty="0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 </a:t>
            </a:r>
            <a:r>
              <a:rPr lang="pt-PT" sz="1400" b="0" dirty="0" err="1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problemáticos</a:t>
            </a:r>
            <a:r>
              <a:rPr lang="pt-PT" sz="1400" b="0" dirty="0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 e/ou </a:t>
            </a:r>
            <a:r>
              <a:rPr lang="pt-PT" sz="1400" b="0" dirty="0" err="1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desnecessários</a:t>
            </a:r>
            <a:r>
              <a:rPr lang="pt-PT" sz="1400" b="0" dirty="0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 </a:t>
            </a:r>
            <a:endParaRPr lang="pt-PT" sz="1400" dirty="0">
              <a:solidFill>
                <a:srgbClr val="3298D2"/>
              </a:solidFill>
              <a:effectLst/>
              <a:cs typeface="Futura Medium" panose="020B0602020204020303" pitchFamily="34" charset="-79"/>
            </a:endParaRPr>
          </a:p>
          <a:p>
            <a:pPr algn="ctr"/>
            <a:endParaRPr lang="pt-PT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70062D-1AE4-6523-88A8-D6903C961EE3}"/>
              </a:ext>
            </a:extLst>
          </p:cNvPr>
          <p:cNvSpPr txBox="1"/>
          <p:nvPr/>
        </p:nvSpPr>
        <p:spPr>
          <a:xfrm>
            <a:off x="3274022" y="4459807"/>
            <a:ext cx="2668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Converter a maioria dos </a:t>
            </a:r>
            <a:r>
              <a:rPr lang="pt-PT" sz="1400" dirty="0" err="1">
                <a:solidFill>
                  <a:srgbClr val="3298D2"/>
                </a:solidFill>
                <a:cs typeface="Futura Medium" panose="020B0602020204020303" pitchFamily="34" charset="-79"/>
              </a:rPr>
              <a:t>plásticos</a:t>
            </a:r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 </a:t>
            </a:r>
            <a:r>
              <a:rPr lang="pt-PT" sz="1400" dirty="0" err="1">
                <a:solidFill>
                  <a:srgbClr val="3298D2"/>
                </a:solidFill>
                <a:cs typeface="Futura Medium" panose="020B0602020204020303" pitchFamily="34" charset="-79"/>
              </a:rPr>
              <a:t>descartáveis</a:t>
            </a:r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 em </a:t>
            </a:r>
            <a:r>
              <a:rPr lang="pt-PT" sz="1400" dirty="0" err="1">
                <a:solidFill>
                  <a:srgbClr val="3298D2"/>
                </a:solidFill>
                <a:cs typeface="Futura Medium" panose="020B0602020204020303" pitchFamily="34" charset="-79"/>
              </a:rPr>
              <a:t>reutilizáveis</a:t>
            </a:r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 </a:t>
            </a:r>
          </a:p>
          <a:p>
            <a:pPr algn="ctr"/>
            <a:endParaRPr lang="pt-PT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DF271A4-F52C-E07B-29DB-6AA17CA13C36}"/>
              </a:ext>
            </a:extLst>
          </p:cNvPr>
          <p:cNvSpPr txBox="1"/>
          <p:nvPr/>
        </p:nvSpPr>
        <p:spPr>
          <a:xfrm>
            <a:off x="6208491" y="4459807"/>
            <a:ext cx="2417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Garantir que podemos reciclar todos os </a:t>
            </a:r>
            <a:r>
              <a:rPr lang="pt-PT" sz="1400" dirty="0" err="1">
                <a:solidFill>
                  <a:srgbClr val="3298D2"/>
                </a:solidFill>
                <a:cs typeface="Futura Medium" panose="020B0602020204020303" pitchFamily="34" charset="-79"/>
              </a:rPr>
              <a:t>plásticos</a:t>
            </a:r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 </a:t>
            </a:r>
            <a:r>
              <a:rPr lang="pt-PT" sz="1400" dirty="0" err="1">
                <a:solidFill>
                  <a:srgbClr val="3298D2"/>
                </a:solidFill>
                <a:cs typeface="Futura Medium" panose="020B0602020204020303" pitchFamily="34" charset="-79"/>
              </a:rPr>
              <a:t>descartáveis</a:t>
            </a:r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 </a:t>
            </a:r>
          </a:p>
          <a:p>
            <a:pPr algn="ctr"/>
            <a:endParaRPr lang="pt-PT" sz="1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6AC3379-B0A0-7DDB-8E8E-CF835E5ECFF7}"/>
              </a:ext>
            </a:extLst>
          </p:cNvPr>
          <p:cNvSpPr txBox="1"/>
          <p:nvPr/>
        </p:nvSpPr>
        <p:spPr>
          <a:xfrm>
            <a:off x="8949637" y="4459807"/>
            <a:ext cx="266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Reciclar os </a:t>
            </a:r>
            <a:r>
              <a:rPr lang="pt-PT" sz="1400" dirty="0" err="1">
                <a:solidFill>
                  <a:srgbClr val="3298D2"/>
                </a:solidFill>
                <a:cs typeface="Futura Medium" panose="020B0602020204020303" pitchFamily="34" charset="-79"/>
              </a:rPr>
              <a:t>plásticos</a:t>
            </a:r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 </a:t>
            </a:r>
            <a:r>
              <a:rPr lang="pt-PT" sz="1400" dirty="0" err="1">
                <a:solidFill>
                  <a:srgbClr val="3298D2"/>
                </a:solidFill>
                <a:cs typeface="Futura Medium" panose="020B0602020204020303" pitchFamily="34" charset="-79"/>
              </a:rPr>
              <a:t>descartáveis</a:t>
            </a:r>
            <a:r>
              <a:rPr lang="pt-PT" sz="1400" dirty="0">
                <a:solidFill>
                  <a:srgbClr val="3298D2"/>
                </a:solidFill>
                <a:cs typeface="Futura Medium" panose="020B0602020204020303" pitchFamily="34" charset="-79"/>
              </a:rPr>
              <a:t>, e usar o material para novos produtos </a:t>
            </a:r>
          </a:p>
          <a:p>
            <a:pPr algn="ctr"/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591895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1F51D7-A25B-0E6E-D829-5664F010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4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60CAACB-8F1E-D142-F2AB-5A73D27F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0AD6187-0AD4-9476-FA8F-BA0228B93605}"/>
              </a:ext>
            </a:extLst>
          </p:cNvPr>
          <p:cNvSpPr txBox="1"/>
          <p:nvPr/>
        </p:nvSpPr>
        <p:spPr>
          <a:xfrm>
            <a:off x="172994" y="370703"/>
            <a:ext cx="4300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PACTO DA TURMA –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1.º PARTE</a:t>
            </a:r>
            <a:endParaRPr lang="pt-PT" sz="2000" b="1" dirty="0">
              <a:solidFill>
                <a:srgbClr val="3298D2"/>
              </a:solidFill>
              <a:cs typeface="Futura Condensed ExtraBold" panose="020B0602020204020303" pitchFamily="34" charset="-79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E61F09-3C96-475B-CACE-92CE94A77148}"/>
              </a:ext>
            </a:extLst>
          </p:cNvPr>
          <p:cNvSpPr txBox="1"/>
          <p:nvPr/>
        </p:nvSpPr>
        <p:spPr>
          <a:xfrm>
            <a:off x="8028802" y="4844530"/>
            <a:ext cx="3129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2 MINUTOS</a:t>
            </a:r>
            <a:endParaRPr lang="pt-PT" sz="4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1369F9-91C6-4442-CBFA-B8BC5F0FE6A1}"/>
              </a:ext>
            </a:extLst>
          </p:cNvPr>
          <p:cNvSpPr txBox="1"/>
          <p:nvPr/>
        </p:nvSpPr>
        <p:spPr>
          <a:xfrm>
            <a:off x="5335543" y="2228671"/>
            <a:ext cx="635394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55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ESCREVE TODOS OS    </a:t>
            </a:r>
            <a:r>
              <a:rPr lang="pt-PT" sz="55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DESCARTÁVEIS</a:t>
            </a:r>
            <a:r>
              <a:rPr lang="pt-PT" sz="5500" b="1" dirty="0">
                <a:solidFill>
                  <a:schemeClr val="bg1"/>
                </a:solidFill>
                <a:cs typeface="Futura Condensed ExtraBold" panose="020B0602020204020303" pitchFamily="34" charset="-79"/>
              </a:rPr>
              <a:t>     QUE CONSEGUIRES</a:t>
            </a:r>
            <a:endParaRPr lang="pt-PT" sz="5500" dirty="0"/>
          </a:p>
        </p:txBody>
      </p:sp>
    </p:spTree>
    <p:extLst>
      <p:ext uri="{BB962C8B-B14F-4D97-AF65-F5344CB8AC3E}">
        <p14:creationId xmlns:p14="http://schemas.microsoft.com/office/powerpoint/2010/main" val="41448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C5980F-0D34-9F3E-6C2B-CD7601D07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5C4E2C6-841D-E12D-739C-0396569A5DA0}"/>
              </a:ext>
            </a:extLst>
          </p:cNvPr>
          <p:cNvSpPr txBox="1"/>
          <p:nvPr/>
        </p:nvSpPr>
        <p:spPr>
          <a:xfrm>
            <a:off x="114936" y="419428"/>
            <a:ext cx="467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PARA QUE USAMOS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DESCARTÁVEIS</a:t>
            </a:r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93B9A9-ED16-87CD-9D8D-8E0E2EDEE43E}"/>
              </a:ext>
            </a:extLst>
          </p:cNvPr>
          <p:cNvSpPr txBox="1"/>
          <p:nvPr/>
        </p:nvSpPr>
        <p:spPr>
          <a:xfrm>
            <a:off x="1696731" y="1718438"/>
            <a:ext cx="3412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EMBALAGENS</a:t>
            </a:r>
            <a:endParaRPr lang="pt-PT" sz="4000" dirty="0">
              <a:solidFill>
                <a:srgbClr val="3298D2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DD79922-C69B-3B9A-8B5C-3E930FE61F40}"/>
              </a:ext>
            </a:extLst>
          </p:cNvPr>
          <p:cNvSpPr txBox="1"/>
          <p:nvPr/>
        </p:nvSpPr>
        <p:spPr>
          <a:xfrm>
            <a:off x="7297692" y="1718438"/>
            <a:ext cx="3129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UTENSÍLIOS</a:t>
            </a:r>
            <a:endParaRPr lang="pt-PT" sz="4000" dirty="0">
              <a:solidFill>
                <a:srgbClr val="3298D2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0D261CA-B246-38DF-577D-43F4D7FDA8BC}"/>
              </a:ext>
            </a:extLst>
          </p:cNvPr>
          <p:cNvSpPr txBox="1"/>
          <p:nvPr/>
        </p:nvSpPr>
        <p:spPr>
          <a:xfrm>
            <a:off x="1555402" y="2286779"/>
            <a:ext cx="3694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(</a:t>
            </a:r>
            <a:r>
              <a:rPr lang="pt-PT" sz="1600" dirty="0" err="1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ex</a:t>
            </a:r>
            <a:r>
              <a:rPr lang="pt-PT" sz="1600" dirty="0">
                <a:solidFill>
                  <a:srgbClr val="3298D2"/>
                </a:solidFill>
                <a:effectLst/>
                <a:cs typeface="Futura Medium" panose="020B0602020204020303" pitchFamily="34" charset="-79"/>
              </a:rPr>
              <a:t>: garrafas e frascos de vidro; latas de metal; garrafas e sacos de plástico; caixa de cartão) </a:t>
            </a:r>
          </a:p>
          <a:p>
            <a:pPr algn="ctr"/>
            <a:endParaRPr lang="pt-PT" sz="1600" dirty="0">
              <a:effectLst/>
            </a:endParaRPr>
          </a:p>
          <a:p>
            <a:pPr algn="ctr"/>
            <a:endParaRPr lang="pt-PT" sz="1600" dirty="0">
              <a:effectLst/>
            </a:endParaRPr>
          </a:p>
          <a:p>
            <a:pPr algn="ctr"/>
            <a:endParaRPr lang="pt-PT" sz="16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121A684-E458-280A-5760-BAC0AED31A07}"/>
              </a:ext>
            </a:extLst>
          </p:cNvPr>
          <p:cNvSpPr txBox="1"/>
          <p:nvPr/>
        </p:nvSpPr>
        <p:spPr>
          <a:xfrm>
            <a:off x="7206558" y="2286779"/>
            <a:ext cx="302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rgbClr val="3298D2"/>
                </a:solidFill>
                <a:cs typeface="Futura Medium" panose="020B0602020204020303" pitchFamily="34" charset="-79"/>
              </a:rPr>
              <a:t>(</a:t>
            </a:r>
            <a:r>
              <a:rPr lang="pt-PT" sz="1600" dirty="0" err="1">
                <a:solidFill>
                  <a:srgbClr val="3298D2"/>
                </a:solidFill>
                <a:cs typeface="Futura Medium" panose="020B0602020204020303" pitchFamily="34" charset="-79"/>
              </a:rPr>
              <a:t>ex</a:t>
            </a:r>
            <a:r>
              <a:rPr lang="pt-PT" sz="1600" dirty="0">
                <a:solidFill>
                  <a:srgbClr val="3298D2"/>
                </a:solidFill>
                <a:cs typeface="Futura Medium" panose="020B0602020204020303" pitchFamily="34" charset="-79"/>
              </a:rPr>
              <a:t>: talheres de plástico; copo de “papel”; prato de papel; palhinha de papel; balões)</a:t>
            </a:r>
          </a:p>
          <a:p>
            <a:endParaRPr lang="pt-PT" dirty="0">
              <a:effectLst/>
            </a:endParaRPr>
          </a:p>
          <a:p>
            <a:r>
              <a:rPr lang="pt-PT" sz="1800" b="0" dirty="0">
                <a:solidFill>
                  <a:srgbClr val="54DBFF"/>
                </a:solidFill>
                <a:effectLst/>
                <a:cs typeface="Futura" panose="020B0602020204020303" pitchFamily="34" charset="-79"/>
              </a:rPr>
              <a:t> </a:t>
            </a:r>
            <a:endParaRPr lang="pt-PT" sz="1600" dirty="0">
              <a:effectLst/>
            </a:endParaRPr>
          </a:p>
          <a:p>
            <a:pPr algn="ctr"/>
            <a:endParaRPr lang="pt-PT" sz="1600" dirty="0">
              <a:effectLst/>
            </a:endParaRPr>
          </a:p>
          <a:p>
            <a:pPr algn="ctr"/>
            <a:endParaRPr lang="pt-PT" sz="1600" dirty="0">
              <a:effectLst/>
            </a:endParaRPr>
          </a:p>
          <a:p>
            <a:pPr algn="ctr"/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2013309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EB2A3E0-5753-8D4E-617B-6EC2989B9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2FFE179-8B73-50F8-89D7-832BDBB2414E}"/>
              </a:ext>
            </a:extLst>
          </p:cNvPr>
          <p:cNvSpPr txBox="1"/>
          <p:nvPr/>
        </p:nvSpPr>
        <p:spPr>
          <a:xfrm>
            <a:off x="172994" y="443274"/>
            <a:ext cx="407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QUE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MATERIAIS</a:t>
            </a:r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 UTILIZAM?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3C882A3-99D8-E5CF-AD8D-1FEBEF1AA204}"/>
              </a:ext>
            </a:extLst>
          </p:cNvPr>
          <p:cNvSpPr txBox="1"/>
          <p:nvPr/>
        </p:nvSpPr>
        <p:spPr>
          <a:xfrm>
            <a:off x="1726858" y="4510901"/>
            <a:ext cx="191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PAPEL/CARTÃO</a:t>
            </a:r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9989110-0D65-7483-2207-0C32AE82D6F1}"/>
              </a:ext>
            </a:extLst>
          </p:cNvPr>
          <p:cNvSpPr txBox="1"/>
          <p:nvPr/>
        </p:nvSpPr>
        <p:spPr>
          <a:xfrm>
            <a:off x="4103473" y="4510901"/>
            <a:ext cx="191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VIDRO</a:t>
            </a:r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EAC97B6-8796-0D49-6642-C0AFE7026B7A}"/>
              </a:ext>
            </a:extLst>
          </p:cNvPr>
          <p:cNvSpPr txBox="1"/>
          <p:nvPr/>
        </p:nvSpPr>
        <p:spPr>
          <a:xfrm>
            <a:off x="5669179" y="4510901"/>
            <a:ext cx="191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PLÁSTICO</a:t>
            </a:r>
            <a:endParaRPr lang="pt-P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1115F28-52BB-9BDF-7999-0D5D873921CF}"/>
              </a:ext>
            </a:extLst>
          </p:cNvPr>
          <p:cNvSpPr txBox="1"/>
          <p:nvPr/>
        </p:nvSpPr>
        <p:spPr>
          <a:xfrm>
            <a:off x="7234885" y="4510901"/>
            <a:ext cx="191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METAL</a:t>
            </a:r>
            <a:endParaRPr lang="pt-P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A532FF8-0BAC-7276-4CD7-8A1527B19048}"/>
              </a:ext>
            </a:extLst>
          </p:cNvPr>
          <p:cNvSpPr txBox="1"/>
          <p:nvPr/>
        </p:nvSpPr>
        <p:spPr>
          <a:xfrm>
            <a:off x="8447911" y="4510901"/>
            <a:ext cx="1918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MATERIAIS ORGÂNICOS</a:t>
            </a:r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69AE8B5-6925-308B-334B-DF8C481F58A3}"/>
              </a:ext>
            </a:extLst>
          </p:cNvPr>
          <p:cNvSpPr txBox="1"/>
          <p:nvPr/>
        </p:nvSpPr>
        <p:spPr>
          <a:xfrm>
            <a:off x="10502729" y="4510901"/>
            <a:ext cx="191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MADEIRA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183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7EBEF4-326C-B795-457F-63642C0DF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C6EF6CE-0EA1-F511-1F06-A59B8449BF97}"/>
              </a:ext>
            </a:extLst>
          </p:cNvPr>
          <p:cNvSpPr txBox="1"/>
          <p:nvPr/>
        </p:nvSpPr>
        <p:spPr>
          <a:xfrm>
            <a:off x="129452" y="432788"/>
            <a:ext cx="407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PORQUÊ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DESCARTÁVEIS</a:t>
            </a:r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A5F359-506C-8346-A32A-3D398AF9EA2E}"/>
              </a:ext>
            </a:extLst>
          </p:cNvPr>
          <p:cNvSpPr txBox="1"/>
          <p:nvPr/>
        </p:nvSpPr>
        <p:spPr>
          <a:xfrm>
            <a:off x="594153" y="1829484"/>
            <a:ext cx="23591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PRÁTICOS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4BF4E2-60B6-4685-98E7-AC86FEE94B2E}"/>
              </a:ext>
            </a:extLst>
          </p:cNvPr>
          <p:cNvSpPr txBox="1"/>
          <p:nvPr/>
        </p:nvSpPr>
        <p:spPr>
          <a:xfrm>
            <a:off x="4095234" y="864517"/>
            <a:ext cx="23591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HIGIENE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FFA7922-59C1-5116-588A-01F5527A196F}"/>
              </a:ext>
            </a:extLst>
          </p:cNvPr>
          <p:cNvSpPr txBox="1"/>
          <p:nvPr/>
        </p:nvSpPr>
        <p:spPr>
          <a:xfrm>
            <a:off x="9092537" y="770813"/>
            <a:ext cx="23591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SEGURANÇA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03DB36F-F038-90FB-7C0F-A947EED7FEE0}"/>
              </a:ext>
            </a:extLst>
          </p:cNvPr>
          <p:cNvSpPr txBox="1"/>
          <p:nvPr/>
        </p:nvSpPr>
        <p:spPr>
          <a:xfrm>
            <a:off x="5865623" y="2383482"/>
            <a:ext cx="34083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AUMENTO DA VIDA ÚTIL DO PRODUTO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1F8CC3-82EB-8B90-A8E3-59923B6A7910}"/>
              </a:ext>
            </a:extLst>
          </p:cNvPr>
          <p:cNvSpPr txBox="1"/>
          <p:nvPr/>
        </p:nvSpPr>
        <p:spPr>
          <a:xfrm>
            <a:off x="2621714" y="4066743"/>
            <a:ext cx="2850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CUSTO BAIXO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A312B9-A39C-0004-B3A9-05F95D965834}"/>
              </a:ext>
            </a:extLst>
          </p:cNvPr>
          <p:cNvSpPr txBox="1"/>
          <p:nvPr/>
        </p:nvSpPr>
        <p:spPr>
          <a:xfrm>
            <a:off x="7446649" y="4851573"/>
            <a:ext cx="32917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MENOS RECURSOS</a:t>
            </a:r>
            <a:endParaRPr lang="pt-PT" sz="3000" dirty="0">
              <a:solidFill>
                <a:srgbClr val="FDDD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0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C367EC2-0E7E-72B7-D85D-68B8FE394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2A01E19-6B7F-EAF8-DD71-40312558DE42}"/>
              </a:ext>
            </a:extLst>
          </p:cNvPr>
          <p:cNvSpPr txBox="1"/>
          <p:nvPr/>
        </p:nvSpPr>
        <p:spPr>
          <a:xfrm>
            <a:off x="172993" y="416253"/>
            <a:ext cx="407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QUAIS OS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PROBLEMAS</a:t>
            </a:r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BDFCC6-E67D-BFE0-35EC-A1A2E5B885A7}"/>
              </a:ext>
            </a:extLst>
          </p:cNvPr>
          <p:cNvSpPr txBox="1"/>
          <p:nvPr/>
        </p:nvSpPr>
        <p:spPr>
          <a:xfrm>
            <a:off x="877843" y="2595603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USO EXCESSIVO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045BFBA-09AF-53D5-04EA-7B975800449A}"/>
              </a:ext>
            </a:extLst>
          </p:cNvPr>
          <p:cNvSpPr txBox="1"/>
          <p:nvPr/>
        </p:nvSpPr>
        <p:spPr>
          <a:xfrm>
            <a:off x="7761071" y="1668846"/>
            <a:ext cx="40777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EMISSÕES DE CARBONO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92D380-1423-4EF4-8AD1-8D47051079D3}"/>
              </a:ext>
            </a:extLst>
          </p:cNvPr>
          <p:cNvSpPr txBox="1"/>
          <p:nvPr/>
        </p:nvSpPr>
        <p:spPr>
          <a:xfrm>
            <a:off x="3670984" y="3071286"/>
            <a:ext cx="63874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NÃO REUTILIZAÇÃO DE RECURSOS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84F4D06-5BCB-7D16-CE78-325994B0A7A8}"/>
              </a:ext>
            </a:extLst>
          </p:cNvPr>
          <p:cNvSpPr txBox="1"/>
          <p:nvPr/>
        </p:nvSpPr>
        <p:spPr>
          <a:xfrm>
            <a:off x="877843" y="4977191"/>
            <a:ext cx="41719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CONSUMO DE RECURSOS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40F3AF-A087-5CD5-0EA9-836C45F456F7}"/>
              </a:ext>
            </a:extLst>
          </p:cNvPr>
          <p:cNvSpPr txBox="1"/>
          <p:nvPr/>
        </p:nvSpPr>
        <p:spPr>
          <a:xfrm>
            <a:off x="6339533" y="4984910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POLUIÇÃO</a:t>
            </a:r>
            <a:endParaRPr lang="pt-PT" sz="3000" dirty="0">
              <a:solidFill>
                <a:srgbClr val="FDDD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38428D-F29A-1B41-6FE6-AA20BF07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5F10EC2-5659-C2D8-D216-C27B9E1428BE}"/>
              </a:ext>
            </a:extLst>
          </p:cNvPr>
          <p:cNvSpPr txBox="1"/>
          <p:nvPr/>
        </p:nvSpPr>
        <p:spPr>
          <a:xfrm>
            <a:off x="172994" y="428761"/>
            <a:ext cx="407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ECONOMIA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LINEAR</a:t>
            </a:r>
            <a:endParaRPr lang="pt-PT" sz="2000" b="1" dirty="0">
              <a:solidFill>
                <a:srgbClr val="3298D2"/>
              </a:solidFill>
              <a:cs typeface="Futura Condensed ExtraBold" panose="020B0602020204020303" pitchFamily="34" charset="-79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0F4610C-772B-78A2-3C4C-95390C520AC1}"/>
              </a:ext>
            </a:extLst>
          </p:cNvPr>
          <p:cNvSpPr txBox="1"/>
          <p:nvPr/>
        </p:nvSpPr>
        <p:spPr>
          <a:xfrm>
            <a:off x="2605044" y="4177659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OBTER</a:t>
            </a:r>
            <a:endParaRPr lang="pt-PT" sz="3000" dirty="0">
              <a:solidFill>
                <a:srgbClr val="3298D2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08B048-BA4E-F954-E30A-7C6B44A66BDE}"/>
              </a:ext>
            </a:extLst>
          </p:cNvPr>
          <p:cNvSpPr txBox="1"/>
          <p:nvPr/>
        </p:nvSpPr>
        <p:spPr>
          <a:xfrm>
            <a:off x="4761984" y="4177659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PRODUZIR</a:t>
            </a:r>
            <a:endParaRPr lang="pt-PT" sz="3000" dirty="0">
              <a:solidFill>
                <a:srgbClr val="3298D2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7474BD-1F16-745E-7F59-C7F6DC849ACD}"/>
              </a:ext>
            </a:extLst>
          </p:cNvPr>
          <p:cNvSpPr txBox="1"/>
          <p:nvPr/>
        </p:nvSpPr>
        <p:spPr>
          <a:xfrm>
            <a:off x="7328415" y="4177659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USAR</a:t>
            </a:r>
            <a:endParaRPr lang="pt-PT" sz="3000" dirty="0">
              <a:solidFill>
                <a:srgbClr val="FDDD19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A4030B-F490-C0FF-10E3-D0419BA696B7}"/>
              </a:ext>
            </a:extLst>
          </p:cNvPr>
          <p:cNvSpPr txBox="1"/>
          <p:nvPr/>
        </p:nvSpPr>
        <p:spPr>
          <a:xfrm>
            <a:off x="9050955" y="4177659"/>
            <a:ext cx="2668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DESCARTAR</a:t>
            </a:r>
            <a:endParaRPr lang="pt-PT" sz="3000" dirty="0">
              <a:solidFill>
                <a:srgbClr val="329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17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DE1CDFD-04B4-F3B7-AA34-FBA247A1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FE354C0-F7AE-0F0A-9746-4EA3F97784D4}"/>
              </a:ext>
            </a:extLst>
          </p:cNvPr>
          <p:cNvSpPr txBox="1"/>
          <p:nvPr/>
        </p:nvSpPr>
        <p:spPr>
          <a:xfrm>
            <a:off x="156690" y="444829"/>
            <a:ext cx="407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ECONOMIA </a:t>
            </a:r>
            <a:r>
              <a:rPr lang="pt-PT" sz="20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CIRCULAR</a:t>
            </a:r>
            <a:endParaRPr lang="pt-PT" sz="2000" b="1" dirty="0">
              <a:solidFill>
                <a:srgbClr val="3298D2"/>
              </a:solidFill>
              <a:cs typeface="Futura Condensed ExtraBold" panose="020B0602020204020303" pitchFamily="34" charset="-79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83CCE99-33CB-5A96-8781-FA047AAED0A8}"/>
              </a:ext>
            </a:extLst>
          </p:cNvPr>
          <p:cNvSpPr txBox="1"/>
          <p:nvPr/>
        </p:nvSpPr>
        <p:spPr>
          <a:xfrm>
            <a:off x="7328414" y="770813"/>
            <a:ext cx="26680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500" b="1" dirty="0">
                <a:solidFill>
                  <a:srgbClr val="FDDD19"/>
                </a:solidFill>
                <a:cs typeface="Futura Condensed ExtraBold" panose="020B0602020204020303" pitchFamily="34" charset="-79"/>
              </a:rPr>
              <a:t>USAR</a:t>
            </a:r>
            <a:endParaRPr lang="pt-PT" sz="4500" dirty="0">
              <a:solidFill>
                <a:srgbClr val="FDDD19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C01065-D4EC-BDDF-BC4F-942E337C0537}"/>
              </a:ext>
            </a:extLst>
          </p:cNvPr>
          <p:cNvSpPr txBox="1"/>
          <p:nvPr/>
        </p:nvSpPr>
        <p:spPr>
          <a:xfrm>
            <a:off x="579651" y="4487298"/>
            <a:ext cx="32644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45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PRODUZIR</a:t>
            </a:r>
            <a:endParaRPr lang="pt-PT" sz="4500" dirty="0">
              <a:solidFill>
                <a:srgbClr val="3298D2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F7D3DA8-353F-2122-51D3-175DBC31D659}"/>
              </a:ext>
            </a:extLst>
          </p:cNvPr>
          <p:cNvSpPr txBox="1"/>
          <p:nvPr/>
        </p:nvSpPr>
        <p:spPr>
          <a:xfrm>
            <a:off x="7684392" y="4001069"/>
            <a:ext cx="32644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45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REUTILIZAR</a:t>
            </a:r>
            <a:endParaRPr lang="pt-PT" sz="4500" dirty="0">
              <a:solidFill>
                <a:srgbClr val="3298D2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CD25655-DCF6-7694-B4BC-8DC6D48AB4E5}"/>
              </a:ext>
            </a:extLst>
          </p:cNvPr>
          <p:cNvSpPr txBox="1"/>
          <p:nvPr/>
        </p:nvSpPr>
        <p:spPr>
          <a:xfrm>
            <a:off x="7684391" y="4528581"/>
            <a:ext cx="32644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4500" b="1" dirty="0">
                <a:solidFill>
                  <a:srgbClr val="3298D2"/>
                </a:solidFill>
                <a:cs typeface="Futura Condensed ExtraBold" panose="020B0602020204020303" pitchFamily="34" charset="-79"/>
              </a:rPr>
              <a:t>RECICLAR</a:t>
            </a:r>
            <a:endParaRPr lang="pt-PT" sz="4500" dirty="0">
              <a:solidFill>
                <a:srgbClr val="329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399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283</Words>
  <Application>Microsoft Macintosh PowerPoint</Application>
  <PresentationFormat>Ecrã Panorâmico</PresentationFormat>
  <Paragraphs>82</Paragraphs>
  <Slides>25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Carla Silva</dc:creator>
  <cp:lastModifiedBy>Carla Silva</cp:lastModifiedBy>
  <cp:revision>10</cp:revision>
  <dcterms:created xsi:type="dcterms:W3CDTF">2022-10-07T23:32:20Z</dcterms:created>
  <dcterms:modified xsi:type="dcterms:W3CDTF">2022-10-11T21:38:35Z</dcterms:modified>
</cp:coreProperties>
</file>